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67" r:id="rId6"/>
    <p:sldId id="259" r:id="rId7"/>
    <p:sldId id="260" r:id="rId8"/>
    <p:sldId id="270" r:id="rId9"/>
    <p:sldId id="271" r:id="rId10"/>
    <p:sldId id="272" r:id="rId11"/>
    <p:sldId id="273" r:id="rId12"/>
    <p:sldId id="274" r:id="rId13"/>
    <p:sldId id="307" r:id="rId14"/>
    <p:sldId id="275" r:id="rId15"/>
    <p:sldId id="276" r:id="rId16"/>
    <p:sldId id="277" r:id="rId17"/>
    <p:sldId id="278" r:id="rId18"/>
    <p:sldId id="314" r:id="rId19"/>
    <p:sldId id="279" r:id="rId20"/>
    <p:sldId id="280" r:id="rId21"/>
    <p:sldId id="281" r:id="rId22"/>
    <p:sldId id="282" r:id="rId23"/>
    <p:sldId id="285" r:id="rId24"/>
    <p:sldId id="286" r:id="rId25"/>
    <p:sldId id="287" r:id="rId26"/>
    <p:sldId id="288" r:id="rId27"/>
    <p:sldId id="283" r:id="rId28"/>
    <p:sldId id="284" r:id="rId29"/>
    <p:sldId id="289" r:id="rId30"/>
    <p:sldId id="290" r:id="rId31"/>
    <p:sldId id="291" r:id="rId32"/>
    <p:sldId id="292" r:id="rId33"/>
    <p:sldId id="293" r:id="rId34"/>
    <p:sldId id="311" r:id="rId35"/>
    <p:sldId id="294" r:id="rId36"/>
    <p:sldId id="295" r:id="rId37"/>
    <p:sldId id="296" r:id="rId38"/>
    <p:sldId id="297" r:id="rId39"/>
    <p:sldId id="298" r:id="rId40"/>
    <p:sldId id="312" r:id="rId41"/>
    <p:sldId id="299" r:id="rId42"/>
    <p:sldId id="300" r:id="rId43"/>
    <p:sldId id="301" r:id="rId44"/>
    <p:sldId id="302" r:id="rId45"/>
    <p:sldId id="303" r:id="rId46"/>
    <p:sldId id="308" r:id="rId47"/>
    <p:sldId id="309" r:id="rId48"/>
    <p:sldId id="310" r:id="rId49"/>
    <p:sldId id="263" r:id="rId50"/>
    <p:sldId id="313" r:id="rId51"/>
    <p:sldId id="264" r:id="rId52"/>
    <p:sldId id="269" r:id="rId53"/>
    <p:sldId id="305" r:id="rId54"/>
    <p:sldId id="306" r:id="rId55"/>
    <p:sldId id="266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前言" id="{479FC933-5D2B-E14B-B794-E755D5A42AA0}">
          <p14:sldIdLst>
            <p14:sldId id="256"/>
          </p14:sldIdLst>
        </p14:section>
        <p14:section name="不同技术的比较" id="{3A421AE2-DCFF-9D4C-AF63-70649BC0B415}">
          <p14:sldIdLst>
            <p14:sldId id="257"/>
            <p14:sldId id="258"/>
            <p14:sldId id="267"/>
            <p14:sldId id="259"/>
            <p14:sldId id="260"/>
          </p14:sldIdLst>
        </p14:section>
        <p14:section name="举例" id="{FF8120F8-F2A1-A346-9AB1-6C907A3EFAF1}">
          <p14:sldIdLst>
            <p14:sldId id="270"/>
            <p14:sldId id="271"/>
            <p14:sldId id="272"/>
            <p14:sldId id="273"/>
            <p14:sldId id="274"/>
            <p14:sldId id="307"/>
            <p14:sldId id="275"/>
            <p14:sldId id="276"/>
            <p14:sldId id="277"/>
            <p14:sldId id="278"/>
            <p14:sldId id="314"/>
            <p14:sldId id="279"/>
            <p14:sldId id="280"/>
            <p14:sldId id="281"/>
          </p14:sldIdLst>
        </p14:section>
        <p14:section name="Parsec 概览" id="{1643259B-2680-9B48-9735-28A8E8E42BAC}">
          <p14:sldIdLst>
            <p14:sldId id="282"/>
            <p14:sldId id="285"/>
            <p14:sldId id="286"/>
            <p14:sldId id="287"/>
            <p14:sldId id="288"/>
          </p14:sldIdLst>
        </p14:section>
        <p14:section name="内置原子算子" id="{69260D80-7D8A-7647-A5BD-6044498FCD90}">
          <p14:sldIdLst>
            <p14:sldId id="283"/>
            <p14:sldId id="284"/>
            <p14:sldId id="289"/>
            <p14:sldId id="290"/>
            <p14:sldId id="291"/>
            <p14:sldId id="292"/>
            <p14:sldId id="293"/>
          </p14:sldIdLst>
        </p14:section>
        <p14:section name="内置组合子" id="{F59D19E4-82C2-8344-A543-2CA281F86083}">
          <p14:sldIdLst>
            <p14:sldId id="311"/>
            <p14:sldId id="294"/>
            <p14:sldId id="295"/>
            <p14:sldId id="296"/>
            <p14:sldId id="297"/>
            <p14:sldId id="298"/>
          </p14:sldIdLst>
        </p14:section>
        <p14:section name="常用文本算子" id="{0E863BA2-7592-294B-98CB-F36DD126DD6E}">
          <p14:sldIdLst>
            <p14:sldId id="312"/>
            <p14:sldId id="299"/>
            <p14:sldId id="300"/>
            <p14:sldId id="301"/>
            <p14:sldId id="302"/>
            <p14:sldId id="303"/>
          </p14:sldIdLst>
        </p14:section>
        <p14:section name="工具函数" id="{CDA5D93D-099B-A745-8B5E-2C77CC5A9F34}">
          <p14:sldIdLst>
            <p14:sldId id="308"/>
            <p14:sldId id="309"/>
            <p14:sldId id="310"/>
            <p14:sldId id="263"/>
          </p14:sldIdLst>
        </p14:section>
        <p14:section name="总结" id="{2666B8D9-8D7E-9C41-80BC-D24DE58E18E6}">
          <p14:sldIdLst>
            <p14:sldId id="313"/>
            <p14:sldId id="269"/>
            <p14:sldId id="305"/>
            <p14:sldId id="306"/>
            <p14:sldId id="266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3"/>
    <p:restoredTop sz="94722"/>
  </p:normalViewPr>
  <p:slideViewPr>
    <p:cSldViewPr snapToGrid="0" snapToObjects="1">
      <p:cViewPr varScale="1">
        <p:scale>
          <a:sx n="120" d="100"/>
          <a:sy n="120" d="100"/>
        </p:scale>
        <p:origin x="19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B857-D996-1949-B41C-6501D44C69B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F73-DCF0-ED4B-BB80-95C933D6A4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B857-D996-1949-B41C-6501D44C69B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F73-DCF0-ED4B-BB80-95C933D6A4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B857-D996-1949-B41C-6501D44C69B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F73-DCF0-ED4B-BB80-95C933D6A4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B857-D996-1949-B41C-6501D44C69B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F73-DCF0-ED4B-BB80-95C933D6A4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B857-D996-1949-B41C-6501D44C69B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F73-DCF0-ED4B-BB80-95C933D6A4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B857-D996-1949-B41C-6501D44C69B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F73-DCF0-ED4B-BB80-95C933D6A4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B857-D996-1949-B41C-6501D44C69B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F73-DCF0-ED4B-BB80-95C933D6A4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B857-D996-1949-B41C-6501D44C69B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F73-DCF0-ED4B-BB80-95C933D6A4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B857-D996-1949-B41C-6501D44C69B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F73-DCF0-ED4B-BB80-95C933D6A4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B857-D996-1949-B41C-6501D44C69B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F73-DCF0-ED4B-BB80-95C933D6A4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B857-D996-1949-B41C-6501D44C69B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7FF73-DCF0-ED4B-BB80-95C933D6A4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8B857-D996-1949-B41C-6501D44C69B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7FF73-DCF0-ED4B-BB80-95C933D6A42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MarchLiu/jaskell-cor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" name="Rectangle 18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0" name="Freeform: Shape 18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1" name="Freeform: Shape 18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kumimoji="1" lang="zh-CN" altLang="en-US" sz="7200"/>
              <a:t>代数组合子</a:t>
            </a:r>
            <a:endParaRPr kumimoji="1" lang="zh-CN" altLang="en-US" sz="72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kumimoji="1" lang="zh-CN" altLang="en-US" sz="2800"/>
              <a:t>从文本处理到代数化模式解析</a:t>
            </a:r>
            <a:endParaRPr kumimoji="1" lang="zh-CN" altLang="en-US" sz="2800"/>
          </a:p>
        </p:txBody>
      </p:sp>
      <p:sp>
        <p:nvSpPr>
          <p:cNvPr id="189" name="Rectangle 18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5200"/>
              <a:t>分析问题</a:t>
            </a:r>
            <a:endParaRPr lang="zh-CN" altLang="en-US" sz="5200"/>
          </a:p>
        </p:txBody>
      </p:sp>
      <p:sp>
        <p:nvSpPr>
          <p:cNvPr id="45" name="Rectangle 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3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2"/>
          </p:nvPr>
        </p:nvSpPr>
        <p:spPr>
          <a:xfrm>
            <a:off x="639270" y="3355848"/>
            <a:ext cx="6244957" cy="282549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lang="en-US" altLang="zh-CN" sz="2200"/>
              <a:t>Expr := number | quote | binary</a:t>
            </a:r>
            <a:endParaRPr lang="en-US" altLang="zh-CN" sz="2200"/>
          </a:p>
          <a:p>
            <a:pPr indent="-228600">
              <a:buFont typeface="Arial" panose="020B0604020202090204" pitchFamily="34" charset="0"/>
              <a:buChar char="•"/>
            </a:pPr>
            <a:r>
              <a:rPr lang="en-US" altLang="zh-CN" sz="2200"/>
              <a:t>Number := real number</a:t>
            </a:r>
            <a:endParaRPr lang="en-US" altLang="zh-CN" sz="2200"/>
          </a:p>
          <a:p>
            <a:pPr indent="-228600">
              <a:buFont typeface="Arial" panose="020B0604020202090204" pitchFamily="34" charset="0"/>
              <a:buChar char="•"/>
            </a:pPr>
            <a:r>
              <a:rPr lang="en-US" altLang="zh-CN" sz="2200"/>
              <a:t>Quote := ( expr )</a:t>
            </a:r>
            <a:endParaRPr lang="en-US" altLang="zh-CN" sz="2200"/>
          </a:p>
          <a:p>
            <a:pPr indent="-228600">
              <a:buFont typeface="Arial" panose="020B0604020202090204" pitchFamily="34" charset="0"/>
              <a:buChar char="•"/>
            </a:pPr>
            <a:r>
              <a:rPr lang="en-US" altLang="zh-CN" sz="2200"/>
              <a:t>Binary := expression `+|-|*|/` expression</a:t>
            </a:r>
            <a:endParaRPr lang="en-US" altLang="zh-CN" sz="2200"/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r="14058" b="3"/>
          <a:stretch>
            <a:fillRect/>
          </a:stretch>
        </p:blipFill>
        <p:spPr>
          <a:xfrm>
            <a:off x="7684007" y="603504"/>
            <a:ext cx="4050792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Rectangle 3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实数解析</a:t>
            </a:r>
            <a:endParaRPr kumimoji="1" lang="zh-CN" altLang="en-US"/>
          </a:p>
        </p:txBody>
      </p:sp>
      <p:pic>
        <p:nvPicPr>
          <p:cNvPr id="14" name="图片占位符 13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b="6391"/>
          <a:stretch>
            <a:fillRect/>
          </a:stretch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41" name="Rectangle 4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295826" y="4495466"/>
            <a:ext cx="6061022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kumimoji="1" lang="en-US" altLang="zh-CN" sz="1300"/>
              <a:t>R := scientific number | decimal | integer</a:t>
            </a:r>
            <a:endParaRPr kumimoji="1" lang="en-US" altLang="zh-CN" sz="13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en-US" altLang="zh-CN" sz="1300"/>
              <a:t>Unsigned := digit{1, n}</a:t>
            </a:r>
            <a:endParaRPr kumimoji="1" lang="en-US" altLang="zh-CN" sz="13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en-US" altLang="zh-CN" sz="1300"/>
              <a:t>Integer := [-] Unsigned</a:t>
            </a:r>
            <a:endParaRPr kumimoji="1" lang="en-US" altLang="zh-CN" sz="13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en-US" altLang="zh-CN" sz="1300"/>
              <a:t>Decimal := integer . Integer | Unsigned</a:t>
            </a:r>
            <a:endParaRPr kumimoji="1" lang="en-US" altLang="zh-CN" sz="13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en-US" altLang="zh-CN" sz="1300"/>
              <a:t>ScNumber := Decimail&lt;e|E&gt;[+-]Unsigned</a:t>
            </a:r>
            <a:endParaRPr kumimoji="1" lang="en-US" altLang="zh-CN" sz="1300"/>
          </a:p>
          <a:p>
            <a:pPr indent="-228600">
              <a:buFont typeface="Arial" panose="020B0604020202090204" pitchFamily="34" charset="0"/>
              <a:buChar char="•"/>
            </a:pPr>
            <a:endParaRPr kumimoji="1" lang="en-US" altLang="zh-CN" sz="13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sz="4800"/>
              <a:t>科学计数法</a:t>
            </a:r>
            <a:endParaRPr kumimoji="1" lang="zh-CN" altLang="en-US" sz="480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zh-CN" sz="2000"/>
              <a:t>Scn := decimal [e|E integer]</a:t>
            </a:r>
            <a:endParaRPr kumimoji="1" lang="en-US" altLang="zh-CN" sz="2000"/>
          </a:p>
        </p:txBody>
      </p:sp>
      <p:sp>
        <p:nvSpPr>
          <p:cNvPr id="33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图片占位符 5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tretch>
            <a:fillRect/>
          </a:stretch>
        </p:blipFill>
        <p:spPr>
          <a:xfrm>
            <a:off x="5379227" y="1151578"/>
            <a:ext cx="6812773" cy="37213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449" y="4559523"/>
            <a:ext cx="10901471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6000"/>
              <a:t>数值表达式</a:t>
            </a:r>
            <a:endParaRPr kumimoji="1" lang="zh-CN" altLang="en-US" sz="6000"/>
          </a:p>
        </p:txBody>
      </p:sp>
      <p:pic>
        <p:nvPicPr>
          <p:cNvPr id="18" name="图片占位符 17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r="5097" b="-1"/>
          <a:stretch>
            <a:fillRect/>
          </a:stretch>
        </p:blipFill>
        <p:spPr>
          <a:xfrm>
            <a:off x="20" y="1"/>
            <a:ext cx="12191979" cy="42394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2800"/>
              <a:t>表达式</a:t>
            </a:r>
            <a:endParaRPr kumimoji="1" lang="zh-CN" altLang="en-US" sz="2800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lang="en-US" altLang="zh-CN" sz="1700"/>
              <a:t>Expr := number | quote | binary</a:t>
            </a:r>
            <a:endParaRPr lang="en-US" altLang="zh-CN" sz="1700"/>
          </a:p>
          <a:p>
            <a:pPr indent="-228600">
              <a:buFont typeface="Arial" panose="020B0604020202090204" pitchFamily="34" charset="0"/>
              <a:buChar char="•"/>
            </a:pPr>
            <a:r>
              <a:rPr lang="en-US" altLang="zh-CN" sz="1700"/>
              <a:t>Number := real number</a:t>
            </a:r>
            <a:endParaRPr lang="en-US" altLang="zh-CN" sz="1700"/>
          </a:p>
          <a:p>
            <a:pPr indent="-228600">
              <a:buFont typeface="Arial" panose="020B0604020202090204" pitchFamily="34" charset="0"/>
              <a:buChar char="•"/>
            </a:pPr>
            <a:r>
              <a:rPr lang="en-US" altLang="zh-CN" sz="1700"/>
              <a:t>Quote := ( expr )</a:t>
            </a:r>
            <a:endParaRPr lang="en-US" altLang="zh-CN" sz="1700"/>
          </a:p>
          <a:p>
            <a:pPr indent="-228600">
              <a:buFont typeface="Arial" panose="020B0604020202090204" pitchFamily="34" charset="0"/>
              <a:buChar char="•"/>
            </a:pPr>
            <a:r>
              <a:rPr lang="en-US" altLang="zh-CN" sz="1700"/>
              <a:t>Binary := expression `+|-|*|/` expression</a:t>
            </a:r>
            <a:endParaRPr lang="en-US" altLang="zh-CN" sz="1700"/>
          </a:p>
          <a:p>
            <a:pPr indent="-228600">
              <a:buFont typeface="Arial" panose="020B0604020202090204" pitchFamily="34" charset="0"/>
              <a:buChar char="•"/>
            </a:pPr>
            <a:endParaRPr kumimoji="1" lang="en-US" altLang="zh-CN" sz="1700"/>
          </a:p>
        </p:txBody>
      </p:sp>
      <p:pic>
        <p:nvPicPr>
          <p:cNvPr id="10" name="图片占位符 9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r="11261" b="1"/>
          <a:stretch>
            <a:fillRect/>
          </a:stretch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4754880"/>
            <a:ext cx="10515600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括号表达式</a:t>
            </a:r>
            <a:endParaRPr kumimoji="1" lang="zh-CN" alt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5815584"/>
            <a:ext cx="10515600" cy="4206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kumimoji="1" lang="en-US" alt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Quote.:= ( expr )</a:t>
            </a:r>
            <a:endParaRPr kumimoji="1" lang="en-US" altLang="zh-CN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" name="图片占位符 9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tretch>
            <a:fillRect/>
          </a:stretch>
        </p:blipFill>
        <p:spPr>
          <a:xfrm>
            <a:off x="342900" y="635000"/>
            <a:ext cx="11506200" cy="2794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2800"/>
              <a:t>加减乘除</a:t>
            </a:r>
            <a:endParaRPr kumimoji="1" lang="zh-CN" altLang="en-US" sz="2800"/>
          </a:p>
        </p:txBody>
      </p:sp>
      <p:sp>
        <p:nvSpPr>
          <p:cNvPr id="27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kumimoji="1" lang="en-US" altLang="zh-CN" sz="1700"/>
              <a:t>Add := expr + expr</a:t>
            </a:r>
            <a:endParaRPr kumimoji="1" lang="en-US" altLang="zh-CN" sz="17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en-US" altLang="zh-CN" sz="1700"/>
              <a:t>Sub := expr + expr</a:t>
            </a:r>
            <a:endParaRPr kumimoji="1" lang="en-US" altLang="zh-CN" sz="17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en-US" altLang="zh-CN" sz="1700"/>
              <a:t>Product := expr * expr</a:t>
            </a:r>
            <a:endParaRPr kumimoji="1" lang="en-US" altLang="zh-CN" sz="17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en-US" altLang="zh-CN" sz="1700"/>
              <a:t>Divide := exprt / expr </a:t>
            </a:r>
            <a:endParaRPr kumimoji="1" lang="en-US" altLang="zh-CN" sz="1700"/>
          </a:p>
        </p:txBody>
      </p:sp>
      <p:pic>
        <p:nvPicPr>
          <p:cNvPr id="10" name="图片占位符 9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tretch>
            <a:fillRect/>
          </a:stretch>
        </p:blipFill>
        <p:spPr>
          <a:xfrm>
            <a:off x="5003046" y="1801499"/>
            <a:ext cx="6843387" cy="31601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449" y="4255598"/>
            <a:ext cx="10901471" cy="135071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zh-CN" altLang="en-US" sz="6000"/>
              <a:t>参数表达式</a:t>
            </a:r>
            <a:endParaRPr kumimoji="1" lang="zh-CN" altLang="en-US" sz="600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449" y="5606310"/>
            <a:ext cx="10901471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kumimoji="1" lang="en-US" altLang="zh-CN" sz="2400"/>
              <a:t>Name := letter[letter|digit]+</a:t>
            </a:r>
            <a:endParaRPr kumimoji="1" lang="en-US" altLang="zh-CN" sz="2400"/>
          </a:p>
        </p:txBody>
      </p:sp>
      <p:pic>
        <p:nvPicPr>
          <p:cNvPr id="7" name="图片占位符 6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2800431" y="389037"/>
            <a:ext cx="6591138" cy="3866561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表达式对象</a:t>
            </a:r>
            <a:endParaRPr kumimoji="1" lang="zh-CN" altLang="en-US"/>
          </a:p>
        </p:txBody>
      </p:sp>
      <p:pic>
        <p:nvPicPr>
          <p:cNvPr id="7" name="图片占位符 6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tretch>
            <a:fillRect/>
          </a:stretch>
        </p:blipFill>
        <p:spPr>
          <a:xfrm>
            <a:off x="1260491" y="1062311"/>
            <a:ext cx="9572898" cy="2094284"/>
          </a:xfrm>
          <a:prstGeom prst="rect">
            <a:avLst/>
          </a:prstGeom>
        </p:spPr>
      </p:pic>
      <p:sp>
        <p:nvSpPr>
          <p:cNvPr id="22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295826" y="4495466"/>
            <a:ext cx="6061022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/>
              <a:t>递归树结构</a:t>
            </a:r>
            <a:endParaRPr kumimoji="1" lang="en-US" altLang="zh-CN" sz="18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/>
              <a:t>根据优先级调整得到</a:t>
            </a:r>
            <a:r>
              <a:rPr kumimoji="1" lang="en-US" altLang="zh-CN" sz="1800"/>
              <a:t>AST</a:t>
            </a:r>
            <a:endParaRPr kumimoji="1" lang="en-US" altLang="zh-CN" sz="18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/>
              <a:t>解释器模式求值</a:t>
            </a:r>
            <a:endParaRPr kumimoji="1" lang="zh-CN" altLang="en-US"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z="2800"/>
              <a:t>二元算式</a:t>
            </a:r>
            <a:endParaRPr kumimoji="1" lang="zh-CN" altLang="en-US" sz="2800"/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700"/>
              <a:t>递归调整</a:t>
            </a:r>
            <a:endParaRPr kumimoji="1" lang="en-US" altLang="zh-CN" sz="17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700"/>
              <a:t>四则运算各自实现求值逻辑</a:t>
            </a:r>
            <a:endParaRPr kumimoji="1" lang="en-US" altLang="zh-CN" sz="1700"/>
          </a:p>
        </p:txBody>
      </p:sp>
      <p:pic>
        <p:nvPicPr>
          <p:cNvPr id="14" name="图片占位符 13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l="2601" r="29859"/>
          <a:stretch>
            <a:fillRect/>
          </a:stretch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kumimoji="1" lang="zh-CN" altLang="en-US" sz="4000"/>
              <a:t>常规的文本解析技术</a:t>
            </a:r>
            <a:endParaRPr kumimoji="1" lang="zh-CN" altLang="en-US" sz="4000"/>
          </a:p>
        </p:txBody>
      </p:sp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kumimoji="1" lang="zh-CN" altLang="en-US" sz="2000"/>
              <a:t>字符串工具函数</a:t>
            </a:r>
            <a:endParaRPr kumimoji="1" lang="en-US" altLang="zh-CN" sz="2000"/>
          </a:p>
          <a:p>
            <a:pPr lvl="1"/>
            <a:r>
              <a:rPr kumimoji="1" lang="zh-CN" altLang="en-US" sz="2000"/>
              <a:t>标准库</a:t>
            </a:r>
            <a:endParaRPr kumimoji="1" lang="en-US" altLang="zh-CN" sz="2000"/>
          </a:p>
          <a:p>
            <a:pPr lvl="1"/>
            <a:r>
              <a:rPr kumimoji="1" lang="zh-CN" altLang="en-US" sz="2000"/>
              <a:t>常用工具库</a:t>
            </a:r>
            <a:endParaRPr kumimoji="1" lang="en-US" altLang="zh-CN" sz="2000"/>
          </a:p>
          <a:p>
            <a:r>
              <a:rPr kumimoji="1" lang="zh-CN" altLang="en-US" sz="2000"/>
              <a:t>正则表达式</a:t>
            </a:r>
            <a:endParaRPr kumimoji="1"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1480" y="991443"/>
            <a:ext cx="4502858" cy="1087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sz="3400"/>
              <a:t>我们的成果</a:t>
            </a:r>
            <a:endParaRPr kumimoji="1" lang="zh-CN" altLang="en-US" sz="3400"/>
          </a:p>
        </p:txBody>
      </p:sp>
      <p:sp>
        <p:nvSpPr>
          <p:cNvPr id="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11480" y="2285541"/>
            <a:ext cx="4480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11480" y="2684095"/>
            <a:ext cx="4502858" cy="34928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kumimoji="1" lang="en-US" altLang="zh-CN" sz="1800" dirty="0"/>
              <a:t>Parser parser = new Parser()</a:t>
            </a:r>
            <a:endParaRPr kumimoji="1" lang="en-US" altLang="zh-CN" sz="18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 dirty="0"/>
              <a:t>支持四则运算</a:t>
            </a:r>
            <a:endParaRPr kumimoji="1" lang="en-US" altLang="zh-CN" sz="1800" dirty="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 dirty="0"/>
              <a:t>支持科学计数法</a:t>
            </a:r>
            <a:endParaRPr kumimoji="1" lang="en-US" altLang="zh-CN" sz="1800" dirty="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 dirty="0"/>
              <a:t>支持负数</a:t>
            </a:r>
            <a:endParaRPr kumimoji="1" lang="en-US" altLang="zh-CN" sz="1800" dirty="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 dirty="0"/>
              <a:t>支持括号</a:t>
            </a:r>
            <a:endParaRPr kumimoji="1" lang="en-US" altLang="zh-CN" sz="1800" dirty="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 dirty="0"/>
              <a:t>识别并跳过空白 </a:t>
            </a:r>
            <a:endParaRPr kumimoji="1" lang="zh-CN" altLang="en-US" sz="1800" dirty="0"/>
          </a:p>
        </p:txBody>
      </p:sp>
      <p:pic>
        <p:nvPicPr>
          <p:cNvPr id="7" name="图片占位符 6" descr="电脑屏幕的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t="8559" r="1" b="1"/>
          <a:stretch>
            <a:fillRect/>
          </a:stretch>
        </p:blipFill>
        <p:spPr>
          <a:xfrm>
            <a:off x="5385816" y="-2"/>
            <a:ext cx="6806184" cy="68580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5200"/>
              <a:t>Parsec </a:t>
            </a:r>
            <a:r>
              <a:rPr kumimoji="1" lang="zh-CN" altLang="en-US" sz="5200"/>
              <a:t>库的基本用法</a:t>
            </a:r>
            <a:endParaRPr kumimoji="1" lang="zh-CN" altLang="en-US" sz="5200"/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5458" y="3355848"/>
            <a:ext cx="6268770" cy="2825496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90204" pitchFamily="34" charset="0"/>
              <a:buChar char="•"/>
            </a:pPr>
            <a:r>
              <a:rPr kumimoji="1" lang="zh-CN" altLang="en-US" sz="2200"/>
              <a:t>将算子作用于状态对象，得到结果</a:t>
            </a:r>
            <a:endParaRPr kumimoji="1" lang="en-US" altLang="zh-CN" sz="2200"/>
          </a:p>
          <a:p>
            <a:pPr marL="285750" indent="-228600">
              <a:buFont typeface="Arial" panose="020B0604020202090204" pitchFamily="34" charset="0"/>
              <a:buChar char="•"/>
            </a:pPr>
            <a:r>
              <a:rPr kumimoji="1" lang="zh-CN" altLang="en-US" sz="2200"/>
              <a:t>将算子组合为新的算子，实现更多功能</a:t>
            </a:r>
            <a:endParaRPr kumimoji="1" lang="en-US" altLang="zh-CN" sz="2200"/>
          </a:p>
          <a:p>
            <a:pPr marL="285750" indent="-228600">
              <a:buFont typeface="Arial" panose="020B0604020202090204" pitchFamily="34" charset="0"/>
              <a:buChar char="•"/>
            </a:pPr>
            <a:r>
              <a:rPr kumimoji="1" lang="zh-CN" altLang="en-US" sz="2200"/>
              <a:t>以宿主语言的逻辑来定义新算子</a:t>
            </a:r>
            <a:endParaRPr kumimoji="1" lang="en-US" altLang="zh-CN" sz="2200"/>
          </a:p>
          <a:p>
            <a:pPr marL="285750" indent="-228600">
              <a:buFont typeface="Arial" panose="020B0604020202090204" pitchFamily="34" charset="0"/>
              <a:buChar char="•"/>
            </a:pPr>
            <a:r>
              <a:rPr kumimoji="1" lang="zh-CN" altLang="en-US" sz="2200"/>
              <a:t>状态可以单独抽象</a:t>
            </a:r>
            <a:endParaRPr kumimoji="1" lang="zh-CN" altLang="en-US" sz="2200"/>
          </a:p>
        </p:txBody>
      </p:sp>
      <p:pic>
        <p:nvPicPr>
          <p:cNvPr id="14" name="图片占位符 13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t="3398"/>
          <a:stretch>
            <a:fillRect/>
          </a:stretch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5200"/>
              <a:t>Parsec </a:t>
            </a:r>
            <a:r>
              <a:rPr kumimoji="1" lang="zh-CN" altLang="en-US" sz="5200"/>
              <a:t>定义</a:t>
            </a:r>
            <a:endParaRPr kumimoji="1" lang="zh-CN" altLang="en-US" sz="5200"/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5458" y="3355848"/>
            <a:ext cx="6268770" cy="282549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kumimoji="1" lang="en-US" altLang="zh-CN" sz="2200"/>
              <a:t>Functional </a:t>
            </a:r>
            <a:r>
              <a:rPr kumimoji="1" lang="zh-CN" altLang="en-US" sz="2200"/>
              <a:t>接口</a:t>
            </a:r>
            <a:endParaRPr kumimoji="1" lang="en-US" altLang="zh-CN" sz="22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2200"/>
              <a:t>提供 </a:t>
            </a:r>
            <a:r>
              <a:rPr kumimoji="1" lang="en-US" altLang="zh-CN" sz="2200"/>
              <a:t>Functor </a:t>
            </a:r>
            <a:r>
              <a:rPr kumimoji="1" lang="zh-CN" altLang="en-US" sz="2200"/>
              <a:t>语法糖，如 </a:t>
            </a:r>
            <a:r>
              <a:rPr kumimoji="1" lang="en-US" altLang="zh-CN" sz="2200"/>
              <a:t>bind </a:t>
            </a:r>
            <a:r>
              <a:rPr kumimoji="1" lang="zh-CN" altLang="en-US" sz="2200"/>
              <a:t>和 </a:t>
            </a:r>
            <a:r>
              <a:rPr kumimoji="1" lang="en-US" altLang="zh-CN" sz="2200"/>
              <a:t>then</a:t>
            </a:r>
            <a:endParaRPr kumimoji="1" lang="en-US" altLang="zh-CN" sz="22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2200"/>
              <a:t>提供对文本和列表类型的辅助支持</a:t>
            </a:r>
            <a:endParaRPr kumimoji="1" lang="en-US" altLang="zh-CN" sz="22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2200"/>
              <a:t>原则上可以实现任意类型到任意类型的计算</a:t>
            </a:r>
            <a:endParaRPr kumimoji="1" lang="en-US" altLang="zh-CN" sz="2200"/>
          </a:p>
        </p:txBody>
      </p:sp>
      <p:pic>
        <p:nvPicPr>
          <p:cNvPr id="14" name="图片占位符 13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r="12936"/>
          <a:stretch>
            <a:fillRect/>
          </a:stretch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2800"/>
              <a:t>State </a:t>
            </a:r>
            <a:r>
              <a:rPr kumimoji="1" lang="zh-CN" altLang="en-US" sz="2800"/>
              <a:t>定义</a:t>
            </a:r>
            <a:endParaRPr kumimoji="1" lang="zh-CN" altLang="en-US" sz="2800"/>
          </a:p>
        </p:txBody>
      </p:sp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700"/>
              <a:t>取值</a:t>
            </a:r>
            <a:endParaRPr kumimoji="1" lang="en-US" altLang="zh-CN" sz="17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700"/>
              <a:t>终结</a:t>
            </a:r>
            <a:endParaRPr kumimoji="1" lang="en-US" altLang="zh-CN" sz="17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700"/>
              <a:t>事务</a:t>
            </a:r>
            <a:endParaRPr kumimoji="1" lang="en-US" altLang="zh-CN" sz="17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700"/>
              <a:t>状态</a:t>
            </a:r>
            <a:endParaRPr kumimoji="1" lang="en-US" altLang="zh-CN" sz="17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700"/>
              <a:t>泛型</a:t>
            </a:r>
            <a:endParaRPr kumimoji="1" lang="en-US" altLang="zh-CN" sz="1700"/>
          </a:p>
        </p:txBody>
      </p:sp>
      <p:pic>
        <p:nvPicPr>
          <p:cNvPr id="14" name="图片占位符 13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r="13682" b="-1"/>
          <a:stretch>
            <a:fillRect/>
          </a:stretch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5200"/>
              <a:t>Common State</a:t>
            </a:r>
            <a:endParaRPr kumimoji="1" lang="en-US" altLang="zh-CN" sz="5200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5458" y="3355848"/>
            <a:ext cx="6268770" cy="282549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2200"/>
              <a:t>特化为仅</a:t>
            </a:r>
            <a:r>
              <a:rPr kumimoji="1" lang="zh-CN" altLang="en-US" sz="2200" i="1"/>
              <a:t>面向整数索引</a:t>
            </a:r>
            <a:endParaRPr kumimoji="1" lang="en-US" altLang="zh-CN" sz="2200" i="1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2200" i="1"/>
              <a:t>事务退化为索引标记</a:t>
            </a:r>
            <a:endParaRPr kumimoji="1" lang="en-US" altLang="zh-CN" sz="2200" i="1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2200" i="1"/>
              <a:t>状态退化为索引</a:t>
            </a:r>
            <a:endParaRPr kumimoji="1" lang="en-US" altLang="zh-CN" sz="2200" i="1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2200" i="1"/>
              <a:t>类似迭代器</a:t>
            </a:r>
            <a:endParaRPr kumimoji="1" lang="en-US" altLang="zh-CN" sz="2200" i="1"/>
          </a:p>
          <a:p>
            <a:pPr indent="-228600">
              <a:buFont typeface="Arial" panose="020B0604020202090204" pitchFamily="34" charset="0"/>
              <a:buChar char="•"/>
            </a:pPr>
            <a:endParaRPr kumimoji="1" lang="en-US" altLang="zh-CN" sz="2200"/>
          </a:p>
        </p:txBody>
      </p:sp>
      <p:pic>
        <p:nvPicPr>
          <p:cNvPr id="10" name="图片占位符 9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r="-1" b="12145"/>
          <a:stretch>
            <a:fillRect/>
          </a:stretch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2800"/>
              <a:t>Txt State</a:t>
            </a:r>
            <a:endParaRPr kumimoji="1" lang="en-US" altLang="zh-CN" sz="2800"/>
          </a:p>
        </p:txBody>
      </p:sp>
      <p:sp>
        <p:nvSpPr>
          <p:cNvPr id="24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700"/>
              <a:t>基于 </a:t>
            </a:r>
            <a:r>
              <a:rPr kumimoji="1" lang="en-US" altLang="zh-CN" sz="1700"/>
              <a:t>CommonState</a:t>
            </a:r>
            <a:endParaRPr kumimoji="1" lang="en-US" altLang="zh-CN" sz="17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700"/>
              <a:t>按字符迭代</a:t>
            </a:r>
            <a:endParaRPr kumimoji="1" lang="en-US" altLang="zh-CN" sz="17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700"/>
              <a:t>提供行和邻域查询</a:t>
            </a:r>
            <a:endParaRPr kumimoji="1" lang="zh-CN" altLang="en-US" sz="1700"/>
          </a:p>
        </p:txBody>
      </p:sp>
      <p:pic>
        <p:nvPicPr>
          <p:cNvPr id="10" name="图片占位符 9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r="2175" b="1"/>
          <a:stretch>
            <a:fillRect/>
          </a:stretch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内置原子算子</a:t>
            </a:r>
            <a:endParaRPr kumimoji="1" lang="zh-CN" altLang="en-US" sz="8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zh-CN" alt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最基本的原子组件</a:t>
            </a:r>
            <a:endParaRPr lang="zh-CN" alt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0" name="Rectangle 4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one</a:t>
            </a:r>
            <a:endParaRPr lang="en-US" altLang="zh-CN"/>
          </a:p>
        </p:txBody>
      </p:sp>
      <p:pic>
        <p:nvPicPr>
          <p:cNvPr id="9" name="图片 8" descr="手机屏幕截图&#10;&#10;描述已自动生成"/>
          <p:cNvPicPr>
            <a:picLocks noChangeAspect="1"/>
          </p:cNvPicPr>
          <p:nvPr/>
        </p:nvPicPr>
        <p:blipFill rotWithShape="1">
          <a:blip r:embed="rId1"/>
          <a:stretch>
            <a:fillRect/>
          </a:stretch>
        </p:blipFill>
        <p:spPr>
          <a:xfrm>
            <a:off x="1253473" y="826342"/>
            <a:ext cx="9769332" cy="2743200"/>
          </a:xfrm>
          <a:prstGeom prst="rect">
            <a:avLst/>
          </a:prstGeom>
        </p:spPr>
      </p:pic>
      <p:sp>
        <p:nvSpPr>
          <p:cNvPr id="22" name="Rectangle 1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1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5295826" y="4495466"/>
            <a:ext cx="6061022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lang="zh-CN" altLang="en-US" sz="1800"/>
              <a:t>简单的获取下一个</a:t>
            </a:r>
            <a:endParaRPr lang="en-US" altLang="zh-CN" sz="1800"/>
          </a:p>
          <a:p>
            <a:pPr indent="-228600">
              <a:buFont typeface="Arial" panose="020B0604020202090204" pitchFamily="34" charset="0"/>
              <a:buChar char="•"/>
            </a:pPr>
            <a:r>
              <a:rPr lang="zh-CN" altLang="en-US" sz="1800"/>
              <a:t>单位算子的形式定义</a:t>
            </a:r>
            <a:endParaRPr lang="zh-CN" altLang="en-US"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449" y="4167110"/>
            <a:ext cx="10901471" cy="135071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6600"/>
              <a:t>eof</a:t>
            </a:r>
            <a:endParaRPr kumimoji="1" lang="en-US" altLang="zh-CN" sz="660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449" y="5517822"/>
            <a:ext cx="10901471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kumimoji="1" lang="zh-CN" altLang="en-US" sz="3400"/>
              <a:t>仅在</a:t>
            </a:r>
            <a:r>
              <a:rPr kumimoji="1" lang="en-US" altLang="zh-CN" sz="3400"/>
              <a:t>state</a:t>
            </a:r>
            <a:r>
              <a:rPr kumimoji="1" lang="zh-CN" altLang="en-US" sz="3400"/>
              <a:t>到达</a:t>
            </a:r>
            <a:r>
              <a:rPr kumimoji="1" lang="en-US" altLang="zh-CN" sz="3400"/>
              <a:t>eof</a:t>
            </a:r>
            <a:r>
              <a:rPr kumimoji="1" lang="zh-CN" altLang="en-US" sz="3400"/>
              <a:t>时匹配成功</a:t>
            </a:r>
            <a:endParaRPr kumimoji="1" lang="zh-CN" altLang="en-US" sz="3400"/>
          </a:p>
        </p:txBody>
      </p:sp>
      <p:pic>
        <p:nvPicPr>
          <p:cNvPr id="10" name="图片占位符 9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r="5975" b="-1"/>
          <a:stretch>
            <a:fillRect/>
          </a:stretch>
        </p:blipFill>
        <p:spPr>
          <a:xfrm>
            <a:off x="2880360" y="815159"/>
            <a:ext cx="6431280" cy="2975436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/>
              <a:t>Equal</a:t>
            </a:r>
            <a:endParaRPr kumimoji="1" lang="en-US" altLang="zh-CN"/>
          </a:p>
        </p:txBody>
      </p:sp>
      <p:pic>
        <p:nvPicPr>
          <p:cNvPr id="20" name="图片占位符 19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b="6391"/>
          <a:stretch>
            <a:fillRect/>
          </a:stretch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295826" y="4495466"/>
            <a:ext cx="6061022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/>
              <a:t>判等算子</a:t>
            </a:r>
            <a:endParaRPr kumimoji="1" lang="en-US" altLang="zh-CN" sz="18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en-US" altLang="zh-CN" sz="1800"/>
              <a:t> </a:t>
            </a:r>
            <a:r>
              <a:rPr kumimoji="1" lang="zh-CN" altLang="en-US" sz="1800"/>
              <a:t>众多实用算子的基本组件</a:t>
            </a:r>
            <a:endParaRPr kumimoji="1" lang="zh-CN" altLang="en-US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kumimoji="1" lang="zh-CN" altLang="en-US" sz="4000"/>
              <a:t>正则表达式的优势与不足</a:t>
            </a:r>
            <a:endParaRPr kumimoji="1" lang="zh-CN" altLang="en-US" sz="4000"/>
          </a:p>
        </p:txBody>
      </p:sp>
      <p:sp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kumimoji="1" lang="zh-CN" altLang="en-US" sz="2000"/>
              <a:t>使用简单，功能丰富</a:t>
            </a:r>
            <a:endParaRPr kumimoji="1" lang="en-US" altLang="zh-CN" sz="2000"/>
          </a:p>
          <a:p>
            <a:r>
              <a:rPr kumimoji="1" lang="zh-CN" altLang="en-US" sz="2000"/>
              <a:t>表达上下文相关模式困难</a:t>
            </a:r>
            <a:endParaRPr kumimoji="1" lang="en-US" altLang="zh-CN" sz="2000"/>
          </a:p>
          <a:p>
            <a:r>
              <a:rPr kumimoji="1" lang="zh-CN" altLang="en-US" sz="2000"/>
              <a:t>与宿主语言隔离</a:t>
            </a:r>
            <a:endParaRPr kumimoji="1" lang="en-US" altLang="zh-CN" sz="2000"/>
          </a:p>
          <a:p>
            <a:r>
              <a:rPr kumimoji="1" lang="zh-CN" altLang="en-US" sz="2000"/>
              <a:t>复杂的行为模式定义困难</a:t>
            </a:r>
            <a:endParaRPr kumimoji="1"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/>
              <a:t>Not Equal</a:t>
            </a:r>
            <a:endParaRPr kumimoji="1" lang="en-US" altLang="zh-CN"/>
          </a:p>
        </p:txBody>
      </p:sp>
      <p:pic>
        <p:nvPicPr>
          <p:cNvPr id="20" name="图片占位符 19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r="6143" b="-1"/>
          <a:stretch>
            <a:fillRect/>
          </a:stretch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40" name="Rectangle 3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295826" y="4495466"/>
            <a:ext cx="6061022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kumimoji="1" lang="en-US" altLang="zh-CN" sz="1800"/>
              <a:t> </a:t>
            </a:r>
            <a:r>
              <a:rPr kumimoji="1" lang="zh-CN" altLang="en-US" sz="1800"/>
              <a:t>不等判断</a:t>
            </a:r>
            <a:endParaRPr kumimoji="1" lang="en-US" altLang="zh-CN" sz="18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en-US" altLang="zh-CN" sz="1800"/>
              <a:t>Eq </a:t>
            </a:r>
            <a:r>
              <a:rPr kumimoji="1" lang="zh-CN" altLang="en-US" sz="1800"/>
              <a:t>的反义词</a:t>
            </a:r>
            <a:endParaRPr kumimoji="1" lang="en-US" altLang="zh-CN"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0449" y="4559523"/>
            <a:ext cx="10901471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6600"/>
              <a:t>One Of</a:t>
            </a:r>
            <a:endParaRPr kumimoji="1" lang="en-US" altLang="zh-CN" sz="660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0449" y="5795963"/>
            <a:ext cx="10901471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kumimoji="1" lang="zh-CN" altLang="en-US" sz="2800"/>
              <a:t>等于某一个</a:t>
            </a:r>
            <a:endParaRPr kumimoji="1" lang="zh-CN" altLang="en-US" sz="2800"/>
          </a:p>
        </p:txBody>
      </p:sp>
      <p:pic>
        <p:nvPicPr>
          <p:cNvPr id="10" name="图片占位符 9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b="14142"/>
          <a:stretch>
            <a:fillRect/>
          </a:stretch>
        </p:blipFill>
        <p:spPr>
          <a:xfrm>
            <a:off x="20" y="1"/>
            <a:ext cx="12191979" cy="423948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占位符 18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b="10980"/>
          <a:stretch>
            <a:fillRect/>
          </a:stretch>
        </p:blipFill>
        <p:spPr>
          <a:xfrm>
            <a:off x="-1" y="10"/>
            <a:ext cx="12192001" cy="4666928"/>
          </a:xfrm>
          <a:prstGeom prst="rect">
            <a:avLst/>
          </a:prstGeom>
        </p:spPr>
      </p:pic>
      <p:pic>
        <p:nvPicPr>
          <p:cNvPr id="35" name="Picture 34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17"/>
          <a:stretch>
            <a:fillRect/>
          </a:stretch>
        </p:blipFill>
        <p:spPr>
          <a:xfrm>
            <a:off x="0" y="3553566"/>
            <a:ext cx="12192000" cy="3304434"/>
          </a:xfrm>
          <a:prstGeom prst="rect">
            <a:avLst/>
          </a:prstGeom>
        </p:spPr>
      </p:pic>
      <p:sp>
        <p:nvSpPr>
          <p:cNvPr id="37" name="Oval 3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411111" y="4606470"/>
            <a:ext cx="767645" cy="57513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4484" y="5090844"/>
            <a:ext cx="10592174" cy="1000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kumimoji="1" lang="en-US" altLang="zh-CN" sz="4400">
                <a:solidFill>
                  <a:srgbClr val="000000"/>
                </a:solidFill>
              </a:rPr>
              <a:t>None Of</a:t>
            </a:r>
            <a:endParaRPr kumimoji="1" lang="en-US" altLang="zh-CN" sz="4400">
              <a:solidFill>
                <a:srgbClr val="0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04788" y="4606470"/>
            <a:ext cx="9416898" cy="4843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sz="1800">
                <a:solidFill>
                  <a:srgbClr val="000000"/>
                </a:solidFill>
              </a:rPr>
              <a:t>不等于任一个 </a:t>
            </a:r>
            <a:endParaRPr kumimoji="1" lang="zh-CN" altLang="en-US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内置组合子</a:t>
            </a:r>
            <a:endParaRPr kumimoji="1" lang="zh-CN" altLang="en-US" sz="8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kumimoji="1" lang="en-US" altLang="zh-CN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</a:t>
            </a:r>
            <a:r>
              <a:rPr kumimoji="1" lang="zh-CN" alt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组合子”一词的由来</a:t>
            </a:r>
            <a:endParaRPr kumimoji="1" lang="zh-CN" alt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0" name="Rectangle 5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Rectangle 6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Try</a:t>
            </a:r>
            <a:endParaRPr lang="en-US" altLang="zh-CN"/>
          </a:p>
        </p:txBody>
      </p:sp>
      <p:pic>
        <p:nvPicPr>
          <p:cNvPr id="12" name="图片占位符 11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tretch>
            <a:fillRect/>
          </a:stretch>
        </p:blipFill>
        <p:spPr>
          <a:xfrm>
            <a:off x="2170548" y="304048"/>
            <a:ext cx="6250556" cy="3720314"/>
          </a:xfrm>
          <a:prstGeom prst="rect">
            <a:avLst/>
          </a:prstGeom>
        </p:spPr>
      </p:pic>
      <p:sp>
        <p:nvSpPr>
          <p:cNvPr id="38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5295826" y="4495466"/>
            <a:ext cx="6061022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lang="zh-CN" altLang="en-US" sz="1800"/>
              <a:t>算子匹配失败时重制状态</a:t>
            </a:r>
            <a:endParaRPr lang="en-US" altLang="zh-CN" sz="1800"/>
          </a:p>
          <a:p>
            <a:pPr indent="-228600">
              <a:buFont typeface="Arial" panose="020B0604020202090204" pitchFamily="34" charset="0"/>
              <a:buChar char="•"/>
            </a:pPr>
            <a:r>
              <a:rPr lang="zh-CN" altLang="en-US" sz="1800"/>
              <a:t>重要的组合子</a:t>
            </a:r>
            <a:endParaRPr lang="zh-CN" altLang="en-US"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4400"/>
              <a:t>Many</a:t>
            </a:r>
            <a:endParaRPr kumimoji="1" lang="en-US" altLang="zh-CN" sz="440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/>
              <a:t>重复解析</a:t>
            </a:r>
            <a:r>
              <a:rPr kumimoji="1" lang="en-US" altLang="zh-CN" sz="1800"/>
              <a:t>0</a:t>
            </a:r>
            <a:r>
              <a:rPr kumimoji="1" lang="zh-CN" altLang="en-US" sz="1800"/>
              <a:t>到多次</a:t>
            </a:r>
            <a:endParaRPr kumimoji="1" lang="en-US" altLang="zh-CN" sz="18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/>
              <a:t>聚合结果</a:t>
            </a:r>
            <a:endParaRPr kumimoji="1" lang="en-US" altLang="zh-CN" sz="1800"/>
          </a:p>
        </p:txBody>
      </p:sp>
      <p:pic>
        <p:nvPicPr>
          <p:cNvPr id="10" name="图片占位符 9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tretch>
            <a:fillRect/>
          </a:stretch>
        </p:blipFill>
        <p:spPr>
          <a:xfrm>
            <a:off x="3175000" y="1212850"/>
            <a:ext cx="9017000" cy="443230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4400"/>
              <a:t>Many1</a:t>
            </a:r>
            <a:endParaRPr kumimoji="1" lang="en-US" altLang="zh-CN" sz="440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90204" pitchFamily="34" charset="0"/>
              <a:buChar char="•"/>
            </a:pPr>
            <a:r>
              <a:rPr kumimoji="1" lang="zh-CN" altLang="en-US" sz="1800"/>
              <a:t>重复匹配</a:t>
            </a:r>
            <a:r>
              <a:rPr kumimoji="1" lang="en-US" altLang="zh-CN" sz="1800"/>
              <a:t> 1 </a:t>
            </a:r>
            <a:r>
              <a:rPr kumimoji="1" lang="zh-CN" altLang="en-US" sz="1800"/>
              <a:t>到多次</a:t>
            </a:r>
            <a:endParaRPr kumimoji="1" lang="en-US" altLang="zh-CN" sz="1800"/>
          </a:p>
          <a:p>
            <a:pPr marL="285750" indent="-228600">
              <a:buFont typeface="Arial" panose="020B0604020202090204" pitchFamily="34" charset="0"/>
              <a:buChar char="•"/>
            </a:pPr>
            <a:r>
              <a:rPr kumimoji="1" lang="zh-CN" altLang="en-US" sz="1800"/>
              <a:t>聚合结果</a:t>
            </a:r>
            <a:endParaRPr kumimoji="1" lang="zh-CN" altLang="en-US" sz="1800"/>
          </a:p>
        </p:txBody>
      </p:sp>
      <p:pic>
        <p:nvPicPr>
          <p:cNvPr id="10" name="图片占位符 9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r="18226" b="1"/>
          <a:stretch>
            <a:fillRect/>
          </a:stretch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4400"/>
              <a:t>Skip</a:t>
            </a:r>
            <a:endParaRPr kumimoji="1" lang="en-US" altLang="zh-CN" sz="440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8930" y="2438400"/>
            <a:ext cx="3667037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/>
              <a:t>匹配 </a:t>
            </a:r>
            <a:r>
              <a:rPr kumimoji="1" lang="en-US" altLang="zh-CN" sz="1800"/>
              <a:t>0 </a:t>
            </a:r>
            <a:r>
              <a:rPr kumimoji="1" lang="zh-CN" altLang="en-US" sz="1800"/>
              <a:t>到多次</a:t>
            </a:r>
            <a:endParaRPr kumimoji="1" lang="en-US" altLang="zh-CN" sz="18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/>
              <a:t>直接忽略结果</a:t>
            </a:r>
            <a:endParaRPr kumimoji="1" lang="en-US" altLang="zh-CN" sz="18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/>
              <a:t>常用于文本处理中跳过空白</a:t>
            </a:r>
            <a:endParaRPr kumimoji="1" lang="zh-CN" altLang="en-US" sz="1800" dirty="0"/>
          </a:p>
        </p:txBody>
      </p:sp>
      <p:pic>
        <p:nvPicPr>
          <p:cNvPr id="10" name="图片占位符 9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tretch>
            <a:fillRect/>
          </a:stretch>
        </p:blipFill>
        <p:spPr>
          <a:xfrm>
            <a:off x="4005184" y="1079808"/>
            <a:ext cx="8186816" cy="4698384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/>
              <a:t>Skip1</a:t>
            </a:r>
            <a:endParaRPr kumimoji="1" lang="en-US" altLang="zh-CN"/>
          </a:p>
        </p:txBody>
      </p:sp>
      <p:pic>
        <p:nvPicPr>
          <p:cNvPr id="14" name="图片占位符 13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b="21993"/>
          <a:stretch>
            <a:fillRect/>
          </a:stretch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295826" y="4495466"/>
            <a:ext cx="6061022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/>
              <a:t>匹配 </a:t>
            </a:r>
            <a:r>
              <a:rPr kumimoji="1" lang="en-US" altLang="zh-CN" sz="1800"/>
              <a:t>1 </a:t>
            </a:r>
            <a:r>
              <a:rPr kumimoji="1" lang="zh-CN" altLang="en-US" sz="1800"/>
              <a:t>到多次</a:t>
            </a:r>
            <a:endParaRPr kumimoji="1" lang="en-US" altLang="zh-CN" sz="18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/>
              <a:t>直接忽略结果</a:t>
            </a:r>
            <a:endParaRPr kumimoji="1" lang="en-US" altLang="zh-CN" sz="18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/>
              <a:t>常用于文本处理中跳过空白</a:t>
            </a:r>
            <a:endParaRPr kumimoji="1" lang="zh-CN" altLang="en-US" sz="1800"/>
          </a:p>
          <a:p>
            <a:pPr indent="-228600">
              <a:buFont typeface="Arial" panose="020B0604020202090204" pitchFamily="34" charset="0"/>
              <a:buChar char="•"/>
            </a:pPr>
            <a:endParaRPr kumimoji="1" lang="en-US" altLang="zh-CN" sz="18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内置文本算子</a:t>
            </a:r>
            <a:endParaRPr kumimoji="1" lang="zh-CN" altLang="en-US" sz="8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altLang="zh-CN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Batteries Included</a:t>
            </a:r>
            <a:endParaRPr kumimoji="1" lang="en-US" altLang="zh-CN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4" name="Rectangle 6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 6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kumimoji="1" lang="en-US" altLang="zh-CN" sz="4000"/>
              <a:t>Lex</a:t>
            </a:r>
            <a:r>
              <a:rPr kumimoji="1" lang="zh-CN" altLang="en-US" sz="4000" dirty="0"/>
              <a:t> </a:t>
            </a:r>
            <a:r>
              <a:rPr kumimoji="1" lang="en-US" altLang="zh-CN" sz="4000" dirty="0"/>
              <a:t>&amp;</a:t>
            </a:r>
            <a:r>
              <a:rPr kumimoji="1" lang="zh-CN" altLang="en-US" sz="4000" dirty="0"/>
              <a:t> </a:t>
            </a:r>
            <a:r>
              <a:rPr kumimoji="1" lang="en-US" altLang="zh-CN" sz="4000" dirty="0" err="1"/>
              <a:t>Yacc</a:t>
            </a:r>
            <a:r>
              <a:rPr kumimoji="1" lang="zh-CN" altLang="en-US" sz="4000" dirty="0"/>
              <a:t> 的优势与不足</a:t>
            </a:r>
            <a:endParaRPr kumimoji="1" lang="zh-CN" altLang="en-US" sz="4000" dirty="0"/>
          </a:p>
        </p:txBody>
      </p:sp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kumimoji="1" lang="zh-CN" altLang="en-US" sz="2000"/>
              <a:t>功能强大</a:t>
            </a:r>
            <a:endParaRPr kumimoji="1" lang="en-US" altLang="zh-CN" sz="2000"/>
          </a:p>
          <a:p>
            <a:r>
              <a:rPr kumimoji="1" lang="zh-CN" altLang="en-US" sz="2000"/>
              <a:t>需要独立的构建</a:t>
            </a:r>
            <a:r>
              <a:rPr kumimoji="1" lang="en-US" altLang="zh-CN" sz="2000"/>
              <a:t>/</a:t>
            </a:r>
            <a:r>
              <a:rPr kumimoji="1" lang="zh-CN" altLang="en-US" sz="2000"/>
              <a:t>生成过程</a:t>
            </a:r>
            <a:endParaRPr kumimoji="1" lang="en-US" altLang="zh-CN" sz="2000"/>
          </a:p>
          <a:p>
            <a:r>
              <a:rPr kumimoji="1" lang="zh-CN" altLang="en-US" sz="2000"/>
              <a:t>需要混合定义语言和宿主语言</a:t>
            </a:r>
            <a:endParaRPr kumimoji="1"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2800"/>
              <a:t>Ch</a:t>
            </a:r>
            <a:endParaRPr kumimoji="1" lang="en-US" altLang="zh-CN" sz="2800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700"/>
              <a:t>匹配单个字符</a:t>
            </a:r>
            <a:endParaRPr kumimoji="1" lang="en-US" altLang="zh-CN" sz="17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700"/>
              <a:t>可以忽略大小写</a:t>
            </a:r>
            <a:endParaRPr kumimoji="1" lang="zh-CN" altLang="en-US" sz="1700"/>
          </a:p>
        </p:txBody>
      </p:sp>
      <p:pic>
        <p:nvPicPr>
          <p:cNvPr id="10" name="图片占位符 9" descr="手机截图图社交软件的信息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r="40639" b="2"/>
          <a:stretch>
            <a:fillRect/>
          </a:stretch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/>
              <a:t>ChIn/ChNone</a:t>
            </a:r>
            <a:endParaRPr kumimoji="1" lang="en-US" altLang="zh-CN"/>
          </a:p>
        </p:txBody>
      </p:sp>
      <p:pic>
        <p:nvPicPr>
          <p:cNvPr id="10" name="图片占位符 9" descr="手机截图图社交软件的信息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t="306" b="28081"/>
          <a:stretch>
            <a:fillRect/>
          </a:stretch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295826" y="4495466"/>
            <a:ext cx="6061022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kumimoji="1" lang="en-US" altLang="zh-CN" sz="1800"/>
              <a:t>one of </a:t>
            </a:r>
            <a:r>
              <a:rPr kumimoji="1" lang="zh-CN" altLang="en-US" sz="1800"/>
              <a:t>和 </a:t>
            </a:r>
            <a:r>
              <a:rPr kumimoji="1" lang="en-US" altLang="zh-CN" sz="1800"/>
              <a:t>none of </a:t>
            </a:r>
            <a:r>
              <a:rPr kumimoji="1" lang="zh-CN" altLang="en-US" sz="1800"/>
              <a:t>的特化版本</a:t>
            </a:r>
            <a:endParaRPr kumimoji="1" lang="en-US" altLang="zh-CN" sz="18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/>
              <a:t>支持忽略大小写</a:t>
            </a:r>
            <a:endParaRPr kumimoji="1" lang="zh-CN" altLang="en-US"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2800"/>
              <a:t>Text</a:t>
            </a:r>
            <a:endParaRPr kumimoji="1" lang="en-US" altLang="zh-CN" sz="2800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1247" y="2359152"/>
            <a:ext cx="3410712" cy="342504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700"/>
              <a:t>匹配一段文本</a:t>
            </a:r>
            <a:endParaRPr kumimoji="1" lang="en-US" altLang="zh-CN" sz="17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700"/>
              <a:t>输出匹配文本</a:t>
            </a:r>
            <a:endParaRPr kumimoji="1" lang="en-US" altLang="zh-CN" sz="17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700"/>
              <a:t>重要的基础组件</a:t>
            </a:r>
            <a:endParaRPr kumimoji="1" lang="en-US" altLang="zh-CN" sz="17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700"/>
              <a:t>可以忽略大小写</a:t>
            </a:r>
            <a:endParaRPr kumimoji="1" lang="zh-CN" altLang="en-US" sz="1700"/>
          </a:p>
        </p:txBody>
      </p:sp>
      <p:pic>
        <p:nvPicPr>
          <p:cNvPr id="10" name="图片占位符 9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r="25797" b="-1"/>
          <a:stretch>
            <a:fillRect/>
          </a:stretch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空格</a:t>
            </a:r>
            <a:endParaRPr kumimoji="1" lang="zh-CN" altLang="en-US"/>
          </a:p>
        </p:txBody>
      </p:sp>
      <p:pic>
        <p:nvPicPr>
          <p:cNvPr id="10" name="图片占位符 9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t="2401" b="29343"/>
          <a:stretch>
            <a:fillRect/>
          </a:stretch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25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295826" y="4495466"/>
            <a:ext cx="6061022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/>
              <a:t>匹配空格</a:t>
            </a:r>
            <a:endParaRPr kumimoji="1" lang="en-US" altLang="zh-CN" sz="18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/>
              <a:t>遵循</a:t>
            </a:r>
            <a:r>
              <a:rPr kumimoji="1" lang="en-US" altLang="zh-CN" sz="1800"/>
              <a:t>Java</a:t>
            </a:r>
            <a:r>
              <a:rPr kumimoji="1" lang="zh-CN" altLang="en-US" sz="1800"/>
              <a:t>标准库规范</a:t>
            </a:r>
            <a:endParaRPr kumimoji="1" lang="en-US" altLang="zh-CN" sz="18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/>
              <a:t>重要的基础组件</a:t>
            </a:r>
            <a:endParaRPr kumimoji="1" lang="zh-CN" altLang="en-US"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空白</a:t>
            </a:r>
            <a:endParaRPr kumimoji="1" lang="zh-CN" altLang="en-US"/>
          </a:p>
        </p:txBody>
      </p:sp>
      <p:pic>
        <p:nvPicPr>
          <p:cNvPr id="10" name="图片占位符 9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t="661" b="24452"/>
          <a:stretch>
            <a:fillRect/>
          </a:stretch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25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295826" y="4495466"/>
            <a:ext cx="6061022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/>
              <a:t>遵循</a:t>
            </a:r>
            <a:r>
              <a:rPr kumimoji="1" lang="en-US" altLang="zh-CN" sz="1800"/>
              <a:t>Java</a:t>
            </a:r>
            <a:r>
              <a:rPr kumimoji="1" lang="zh-CN" altLang="en-US" sz="1800"/>
              <a:t>标准</a:t>
            </a:r>
            <a:endParaRPr kumimoji="1" lang="en-US" altLang="zh-CN" sz="18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/>
              <a:t>匹配任意空白</a:t>
            </a:r>
            <a:endParaRPr kumimoji="1" lang="en-US" altLang="zh-CN" sz="1800"/>
          </a:p>
          <a:p>
            <a:pPr indent="-228600">
              <a:buFont typeface="Arial" panose="020B0604020202090204" pitchFamily="34" charset="0"/>
              <a:buChar char="•"/>
            </a:pPr>
            <a:r>
              <a:rPr kumimoji="1" lang="zh-CN" altLang="en-US" sz="1800"/>
              <a:t>返回匹配结果</a:t>
            </a:r>
            <a:endParaRPr kumimoji="1" lang="zh-CN" altLang="en-US"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4400"/>
              <a:t>Atom </a:t>
            </a:r>
            <a:r>
              <a:rPr kumimoji="1" lang="zh-CN" altLang="en-US" sz="4400"/>
              <a:t>算子</a:t>
            </a:r>
            <a:endParaRPr kumimoji="1" lang="zh-CN" altLang="en-US" sz="4400"/>
          </a:p>
        </p:txBody>
      </p:sp>
      <p:pic>
        <p:nvPicPr>
          <p:cNvPr id="6" name="图片 5" descr="手机屏幕截图&#10;&#10;描述已自动生成"/>
          <p:cNvPicPr>
            <a:picLocks noChangeAspect="1"/>
          </p:cNvPicPr>
          <p:nvPr/>
        </p:nvPicPr>
        <p:blipFill rotWithShape="1">
          <a:blip r:embed="rId1"/>
          <a:srcRect r="4535" b="-1"/>
          <a:stretch>
            <a:fillRect/>
          </a:stretch>
        </p:blipFill>
        <p:spPr>
          <a:xfrm>
            <a:off x="20" y="10"/>
            <a:ext cx="12191980" cy="539590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CN" sz="4800"/>
              <a:t>Combinator </a:t>
            </a:r>
            <a:r>
              <a:rPr kumimoji="1" lang="zh-CN" altLang="en-US" sz="4800"/>
              <a:t>组合子</a:t>
            </a:r>
            <a:endParaRPr kumimoji="1" lang="zh-CN" altLang="en-US" sz="4800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图片 5" descr="手机屏幕截图&#10;&#10;描述已自动生成"/>
          <p:cNvPicPr>
            <a:picLocks noChangeAspect="1"/>
          </p:cNvPicPr>
          <p:nvPr/>
        </p:nvPicPr>
        <p:blipFill rotWithShape="1">
          <a:blip r:embed="rId1"/>
          <a:srcRect r="1" b="3957"/>
          <a:stretch>
            <a:fillRect/>
          </a:stretch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sz="4800"/>
              <a:t>文本算子</a:t>
            </a:r>
            <a:endParaRPr kumimoji="1" lang="zh-CN" altLang="en-US" sz="4800"/>
          </a:p>
        </p:txBody>
      </p:sp>
      <p:sp>
        <p:nvSpPr>
          <p:cNvPr id="9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图片 5" descr="手机屏幕截图&#10;&#10;描述已自动生成"/>
          <p:cNvPicPr>
            <a:picLocks noChangeAspect="1"/>
          </p:cNvPicPr>
          <p:nvPr/>
        </p:nvPicPr>
        <p:blipFill rotWithShape="1">
          <a:blip r:embed="rId1"/>
          <a:srcRect t="16657" r="2" b="2"/>
          <a:stretch>
            <a:fillRect/>
          </a:stretch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3" name="Freeform: Shap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kumimoji="1" lang="zh-CN" altLang="en-US" sz="4000"/>
              <a:t>自定义组合子</a:t>
            </a:r>
            <a:endParaRPr kumimoji="1" lang="zh-CN" altLang="en-US" sz="4000"/>
          </a:p>
        </p:txBody>
      </p:sp>
      <p:sp>
        <p:nvSpPr>
          <p:cNvPr id="37" name="Rectangle 3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5720185" y="2205040"/>
            <a:ext cx="5570517" cy="2438776"/>
          </a:xfrm>
        </p:spPr>
        <p:txBody>
          <a:bodyPr>
            <a:normAutofit/>
          </a:bodyPr>
          <a:lstStyle/>
          <a:p>
            <a:r>
              <a:rPr lang="zh-CN" altLang="en-US" dirty="0"/>
              <a:t>仅需实现 </a:t>
            </a:r>
            <a:r>
              <a:rPr lang="en-US" altLang="zh-CN" dirty="0"/>
              <a:t>ask</a:t>
            </a:r>
            <a:r>
              <a:rPr lang="zh-CN" altLang="en-US" dirty="0"/>
              <a:t> 方法</a:t>
            </a:r>
            <a:endParaRPr lang="en-US" altLang="zh-CN" dirty="0"/>
          </a:p>
          <a:p>
            <a:r>
              <a:rPr lang="zh-CN" altLang="en-US" dirty="0"/>
              <a:t>可以简化为 </a:t>
            </a:r>
            <a:r>
              <a:rPr lang="en-US" altLang="zh-CN" dirty="0"/>
              <a:t>Lambda</a:t>
            </a:r>
            <a:endParaRPr lang="en-US" altLang="zh-CN" dirty="0"/>
          </a:p>
          <a:p>
            <a:r>
              <a:rPr lang="zh-CN" altLang="en-US" dirty="0"/>
              <a:t>充分利用 </a:t>
            </a:r>
            <a:r>
              <a:rPr lang="en-US" altLang="zh-CN" dirty="0"/>
              <a:t>Scala</a:t>
            </a:r>
            <a:r>
              <a:rPr lang="zh-CN" altLang="en-US" dirty="0"/>
              <a:t> 语法</a:t>
            </a:r>
            <a:endParaRPr lang="en-US" altLang="zh-CN" dirty="0"/>
          </a:p>
          <a:p>
            <a:r>
              <a:rPr lang="zh-CN" altLang="en-US" dirty="0"/>
              <a:t>可以无缝融入业务逻辑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总的来说</a:t>
            </a:r>
            <a:endParaRPr kumimoji="1" lang="zh-CN" altLang="en-US" sz="8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zh-CN" alt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总结与回顾</a:t>
            </a:r>
            <a:endParaRPr lang="en-US" altLang="zh-CN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6" name="Rectangle 5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Rectangle 5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kumimoji="1" lang="zh-CN" altLang="en-US" sz="4000"/>
              <a:t>组合子</a:t>
            </a:r>
            <a:endParaRPr kumimoji="1" lang="zh-CN" altLang="en-US" sz="4000"/>
          </a:p>
        </p:txBody>
      </p:sp>
      <p:sp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kumimoji="1" lang="zh-CN" altLang="en-US" sz="2000"/>
              <a:t>是代码库，而非工具程序</a:t>
            </a:r>
            <a:endParaRPr kumimoji="1" lang="en-US" altLang="zh-CN" sz="2000"/>
          </a:p>
          <a:p>
            <a:r>
              <a:rPr kumimoji="1" lang="zh-CN" altLang="en-US" sz="2000"/>
              <a:t>使用原生代码而非子语言</a:t>
            </a:r>
            <a:endParaRPr kumimoji="1" lang="en-US" altLang="zh-CN" sz="2000"/>
          </a:p>
          <a:p>
            <a:r>
              <a:rPr kumimoji="1" lang="zh-CN" altLang="en-US" sz="2000"/>
              <a:t>比正则表达式功能更完整</a:t>
            </a:r>
            <a:endParaRPr kumimoji="1" lang="en-US" altLang="zh-CN" sz="2000"/>
          </a:p>
          <a:p>
            <a:r>
              <a:rPr kumimoji="1" lang="zh-CN" altLang="en-US" sz="2000"/>
              <a:t>比编译器构建工具更轻量</a:t>
            </a:r>
            <a:endParaRPr kumimoji="1" lang="en-US" altLang="zh-CN" sz="2000"/>
          </a:p>
          <a:p>
            <a:endParaRPr kumimoji="1"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kumimoji="1" lang="zh-CN" altLang="en-US" sz="4000"/>
              <a:t>组合子的适用范围</a:t>
            </a:r>
            <a:endParaRPr kumimoji="1" lang="zh-CN" altLang="en-US" sz="400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kumimoji="1" lang="zh-CN" altLang="en-US" sz="2000"/>
              <a:t>上下文相关的复杂文本分析</a:t>
            </a:r>
            <a:endParaRPr kumimoji="1" lang="en-US" altLang="zh-CN" sz="2000"/>
          </a:p>
          <a:p>
            <a:pPr lvl="1"/>
            <a:r>
              <a:rPr kumimoji="1" lang="en-US" altLang="zh-CN" sz="2000"/>
              <a:t>SQL</a:t>
            </a:r>
            <a:r>
              <a:rPr kumimoji="1" lang="zh-CN" altLang="en-US" sz="2000"/>
              <a:t> 语句分析，重写和安全检查</a:t>
            </a:r>
            <a:endParaRPr kumimoji="1" lang="en-US" altLang="zh-CN" sz="2000"/>
          </a:p>
          <a:p>
            <a:pPr lvl="1"/>
            <a:r>
              <a:rPr kumimoji="1" lang="en-US" altLang="zh-CN" sz="2000"/>
              <a:t>URL/Email/IP</a:t>
            </a:r>
            <a:r>
              <a:rPr kumimoji="1" lang="zh-CN" altLang="en-US" sz="2000"/>
              <a:t> 有效性判定</a:t>
            </a:r>
            <a:endParaRPr kumimoji="1" lang="en-US" altLang="zh-CN" sz="2000"/>
          </a:p>
          <a:p>
            <a:pPr lvl="1"/>
            <a:r>
              <a:rPr kumimoji="1" lang="zh-CN" altLang="en-US" sz="2000"/>
              <a:t>表达式解析和计算</a:t>
            </a:r>
            <a:endParaRPr kumimoji="1" lang="en-US" altLang="zh-CN" sz="2000"/>
          </a:p>
          <a:p>
            <a:pPr lvl="1"/>
            <a:r>
              <a:rPr kumimoji="1" lang="zh-CN" altLang="en-US" sz="2000"/>
              <a:t>二次开发平台和 </a:t>
            </a:r>
            <a:r>
              <a:rPr kumimoji="1" lang="en-US" altLang="zh-CN" sz="2000"/>
              <a:t>DSL</a:t>
            </a:r>
            <a:r>
              <a:rPr kumimoji="1" lang="zh-CN" altLang="en-US" sz="2000"/>
              <a:t> 构建</a:t>
            </a:r>
            <a:endParaRPr kumimoji="1"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2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kumimoji="1" lang="zh-CN" altLang="en-US" sz="4000"/>
              <a:t>组合子的不足</a:t>
            </a:r>
            <a:endParaRPr kumimoji="1" lang="zh-CN" altLang="en-US" sz="4000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kumimoji="1" lang="zh-CN" altLang="en-US" sz="2000"/>
              <a:t>不如正则引擎紧凑简练</a:t>
            </a:r>
            <a:endParaRPr kumimoji="1" lang="en-US" altLang="zh-CN" sz="2000"/>
          </a:p>
          <a:p>
            <a:r>
              <a:rPr kumimoji="1" lang="zh-CN" altLang="en-US" sz="2000"/>
              <a:t>生成的代码可能不够快</a:t>
            </a:r>
            <a:endParaRPr kumimoji="1" lang="en-US" altLang="zh-CN" sz="2000"/>
          </a:p>
          <a:p>
            <a:r>
              <a:rPr kumimoji="1" lang="en-US" altLang="zh-CN" sz="2000"/>
              <a:t>Debug</a:t>
            </a:r>
            <a:r>
              <a:rPr kumimoji="1" lang="zh-CN" altLang="en-US" sz="2000"/>
              <a:t> 不是非常直观</a:t>
            </a:r>
            <a:endParaRPr kumimoji="1" lang="en-US" altLang="zh-CN" sz="2000"/>
          </a:p>
          <a:p>
            <a:r>
              <a:rPr kumimoji="1" lang="en-US" altLang="zh-CN" sz="2000"/>
              <a:t>Java</a:t>
            </a:r>
            <a:r>
              <a:rPr kumimoji="1" lang="zh-CN" altLang="en-US" sz="2000"/>
              <a:t> 版本不够简洁</a:t>
            </a:r>
            <a:endParaRPr kumimoji="1" lang="en-US" altLang="zh-CN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占位符 6" descr="手机截图图社交软件的信息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t="11724" r="2" b="2128"/>
          <a:stretch>
            <a:fillRect/>
          </a:stretch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3" name="Freeform: Shap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zh-CN" altLang="en-US" sz="4800"/>
              <a:t>溯源</a:t>
            </a:r>
            <a:endParaRPr kumimoji="1" lang="zh-CN" altLang="en-US" sz="4800"/>
          </a:p>
        </p:txBody>
      </p:sp>
      <p:sp>
        <p:nvSpPr>
          <p:cNvPr id="3" name="内容占位符 2"/>
          <p:cNvSpPr>
            <a:spLocks noGrp="1"/>
          </p:cNvSpPr>
          <p:nvPr>
            <p:ph type="body" sz="half" idx="2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zh-CN" sz="2000"/>
              <a:t>Parsec </a:t>
            </a:r>
            <a:r>
              <a:rPr kumimoji="1" lang="zh-CN" altLang="en-US" sz="2000"/>
              <a:t>的官方实现：</a:t>
            </a:r>
            <a:r>
              <a:rPr kumimoji="1" lang="en-US" altLang="zh-CN" sz="2000"/>
              <a:t>Haskell Parsec</a:t>
            </a:r>
            <a:endParaRPr kumimoji="1" lang="en-US" altLang="zh-CN" sz="2000"/>
          </a:p>
        </p:txBody>
      </p:sp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占位符 6" descr="电脑屏幕的截图&#10;&#10;描述已自动生成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4196" r="2" b="7052"/>
          <a:stretch>
            <a:fillRect/>
          </a:stretch>
        </p:blipFill>
        <p:spPr>
          <a:xfrm>
            <a:off x="5797543" y="10"/>
            <a:ext cx="6394152" cy="68579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sz="4400" dirty="0">
                <a:solidFill>
                  <a:srgbClr val="000000"/>
                </a:solidFill>
              </a:rPr>
              <a:t>Jaskell Java8</a:t>
            </a:r>
            <a:endParaRPr kumimoji="1" lang="en-US" altLang="zh-CN" sz="4400" dirty="0">
              <a:solidFill>
                <a:srgbClr val="000000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04997" y="2272143"/>
            <a:ext cx="4706803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90204" pitchFamily="34" charset="0"/>
              <a:buChar char="•"/>
            </a:pPr>
            <a:r>
              <a:rPr kumimoji="1" lang="en-US" altLang="zh-CN" sz="2000">
                <a:solidFill>
                  <a:srgbClr val="000000"/>
                </a:solidFill>
              </a:rPr>
              <a:t>Jaskell </a:t>
            </a:r>
            <a:r>
              <a:rPr kumimoji="1" lang="zh-CN" altLang="en-US" sz="2000">
                <a:solidFill>
                  <a:srgbClr val="000000"/>
                </a:solidFill>
              </a:rPr>
              <a:t>实用项目</a:t>
            </a:r>
            <a:endParaRPr kumimoji="1" lang="en-US" altLang="zh-CN" sz="2000">
              <a:solidFill>
                <a:srgbClr val="000000"/>
              </a:solidFill>
            </a:endParaRPr>
          </a:p>
          <a:p>
            <a:pPr marL="285750" indent="-228600">
              <a:buFont typeface="Arial" panose="020B0604020202090204" pitchFamily="34" charset="0"/>
              <a:buChar char="•"/>
            </a:pPr>
            <a:r>
              <a:rPr kumimoji="1" lang="zh-CN" altLang="en-US" sz="2000">
                <a:solidFill>
                  <a:srgbClr val="000000"/>
                </a:solidFill>
              </a:rPr>
              <a:t>支持 </a:t>
            </a:r>
            <a:r>
              <a:rPr kumimoji="1" lang="en-US" altLang="zh-CN" sz="2000">
                <a:solidFill>
                  <a:srgbClr val="000000"/>
                </a:solidFill>
              </a:rPr>
              <a:t>Java 8</a:t>
            </a:r>
            <a:endParaRPr kumimoji="1" lang="en-US" altLang="zh-CN" sz="2000">
              <a:solidFill>
                <a:srgbClr val="000000"/>
              </a:solidFill>
            </a:endParaRPr>
          </a:p>
          <a:p>
            <a:pPr marL="285750" indent="-228600">
              <a:buFont typeface="Arial" panose="020B0604020202090204" pitchFamily="34" charset="0"/>
              <a:buChar char="•"/>
            </a:pPr>
            <a:r>
              <a:rPr kumimoji="1" lang="zh-CN" altLang="en-US" sz="2000">
                <a:solidFill>
                  <a:srgbClr val="000000"/>
                </a:solidFill>
              </a:rPr>
              <a:t>经过实用项目考验</a:t>
            </a:r>
            <a:endParaRPr kumimoji="1" lang="en-US" altLang="zh-CN" sz="2000">
              <a:solidFill>
                <a:srgbClr val="000000"/>
              </a:solidFill>
            </a:endParaRPr>
          </a:p>
          <a:p>
            <a:pPr marL="285750" indent="-228600">
              <a:buFont typeface="Arial" panose="020B0604020202090204" pitchFamily="34" charset="0"/>
              <a:buChar char="•"/>
            </a:pPr>
            <a:r>
              <a:rPr kumimoji="1" lang="zh-CN" altLang="en-US" sz="2000">
                <a:solidFill>
                  <a:srgbClr val="000000"/>
                </a:solidFill>
              </a:rPr>
              <a:t>不引入第三方依赖</a:t>
            </a:r>
            <a:endParaRPr kumimoji="1" lang="zh-CN" altLang="en-US"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4" name="Rectangle 10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  <a:endParaRPr lang="en-US" altLang="zh-CN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6" name="Rectangle: Rounded Corners 10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2566988" y="3962400"/>
            <a:ext cx="7058025" cy="581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zh-CN" altLang="en-US" sz="28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谢谢大家！</a:t>
            </a:r>
            <a:endParaRPr lang="zh-CN" altLang="en-US" sz="28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kumimoji="1" lang="en-US" altLang="zh-CN" sz="4000"/>
              <a:t>Jaskell</a:t>
            </a:r>
            <a:r>
              <a:rPr kumimoji="1" lang="zh-CN" altLang="en-US" sz="4000"/>
              <a:t> </a:t>
            </a:r>
            <a:r>
              <a:rPr kumimoji="1" lang="en-US" altLang="zh-CN" sz="4000"/>
              <a:t>Parsec</a:t>
            </a:r>
            <a:r>
              <a:rPr kumimoji="1" lang="zh-CN" altLang="en-US" sz="4000"/>
              <a:t> </a:t>
            </a:r>
            <a:endParaRPr kumimoji="1" lang="zh-CN" altLang="en-US" sz="4000"/>
          </a:p>
        </p:txBody>
      </p:sp>
      <p:sp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34149" y="932688"/>
            <a:ext cx="5916603" cy="4992624"/>
          </a:xfrm>
        </p:spPr>
        <p:txBody>
          <a:bodyPr anchor="ctr">
            <a:normAutofit/>
          </a:bodyPr>
          <a:lstStyle/>
          <a:p>
            <a:r>
              <a:rPr lang="en-GB" altLang="zh-CN" sz="2000" dirty="0">
                <a:hlinkClick r:id="rId1"/>
              </a:rPr>
              <a:t>https://github.com/MarchLiu/jaskell-core</a:t>
            </a:r>
            <a:endParaRPr kumimoji="1" lang="en-US" altLang="zh-CN" sz="2000" dirty="0"/>
          </a:p>
          <a:p>
            <a:r>
              <a:rPr kumimoji="1" lang="zh-CN" altLang="en-US" sz="2000" dirty="0"/>
              <a:t>源自 </a:t>
            </a:r>
            <a:r>
              <a:rPr kumimoji="1" lang="en-US" altLang="zh-CN" sz="2000" dirty="0"/>
              <a:t>Haskell Parsec</a:t>
            </a:r>
            <a:endParaRPr kumimoji="1" lang="en-US" altLang="zh-CN" sz="2000" dirty="0"/>
          </a:p>
          <a:p>
            <a:r>
              <a:rPr kumimoji="1" lang="zh-CN" altLang="en-US" sz="2000" dirty="0"/>
              <a:t>为 </a:t>
            </a:r>
            <a:r>
              <a:rPr kumimoji="1" lang="en-US" altLang="zh-CN" sz="2000" dirty="0"/>
              <a:t>JVM</a:t>
            </a:r>
            <a:r>
              <a:rPr kumimoji="1" lang="zh-CN" altLang="en-US" sz="2000" dirty="0"/>
              <a:t> 语言提供自然的组合子实现</a:t>
            </a:r>
            <a:endParaRPr kumimoji="1" lang="en-US" altLang="zh-CN" sz="2000" dirty="0"/>
          </a:p>
          <a:p>
            <a:r>
              <a:rPr kumimoji="1" lang="zh-CN" altLang="en-US" sz="2000" dirty="0"/>
              <a:t>对组合子功能做代数化抽象</a:t>
            </a:r>
            <a:endParaRPr kumimoji="1" lang="en-US" altLang="zh-CN" sz="2000" dirty="0"/>
          </a:p>
          <a:p>
            <a:r>
              <a:rPr kumimoji="1" lang="zh-CN" altLang="en-US" sz="2000" dirty="0"/>
              <a:t>有独立的 </a:t>
            </a:r>
            <a:r>
              <a:rPr kumimoji="1" lang="en-US" altLang="zh-CN" sz="2000" dirty="0"/>
              <a:t>Java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8</a:t>
            </a:r>
            <a:r>
              <a:rPr kumimoji="1" lang="zh-CN" altLang="en-US" sz="2000" dirty="0"/>
              <a:t> 版本</a:t>
            </a:r>
            <a:endParaRPr kumimoji="1" lang="en-US" altLang="zh-CN" sz="2000" dirty="0"/>
          </a:p>
          <a:p>
            <a:endParaRPr kumimoji="1"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算式解析和计算</a:t>
            </a:r>
            <a:endParaRPr lang="zh-CN" altLang="en-US" sz="8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7400924" y="4619624"/>
            <a:ext cx="3946779" cy="1038225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altLang="zh-CN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Parsec </a:t>
            </a:r>
            <a:r>
              <a:rPr lang="zh-CN" alt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组合子工程实践</a:t>
            </a:r>
            <a:endParaRPr lang="zh-CN" altLang="en-US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8" name="Rectangle 7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23013"/>
            <a:ext cx="10515600" cy="30940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CN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3.14+7*8-(2+3)=53.14</a:t>
            </a:r>
            <a:endParaRPr kumimoji="1" lang="en-US" altLang="zh-CN" sz="8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77" name="Rectangle 7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838199" y="4193001"/>
            <a:ext cx="10515599" cy="822960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20089" y="4315710"/>
            <a:ext cx="9751823" cy="582612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kumimoji="1" lang="en-US" altLang="zh-CN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zh-CN" alt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正确解析算术表达式并求值</a:t>
            </a:r>
            <a:endParaRPr kumimoji="1" lang="zh-CN" altLang="en-US" sz="20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9" name="Rectangle 7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041136" y="4650963"/>
            <a:ext cx="109728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95350" y="473877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zh-CN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我们最终将实现的</a:t>
            </a:r>
            <a:endParaRPr lang="zh-CN" alt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图片占位符 5" descr="手机屏幕截图&#10;&#10;描述已自动生成"/>
          <p:cNvPicPr>
            <a:picLocks noGrp="1"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895350" y="2679700"/>
            <a:ext cx="10401300" cy="1498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2006</Words>
  <Application>WPS 演示</Application>
  <PresentationFormat>宽屏</PresentationFormat>
  <Paragraphs>295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8" baseType="lpstr">
      <vt:lpstr>Arial</vt:lpstr>
      <vt:lpstr>方正书宋_GBK</vt:lpstr>
      <vt:lpstr>Wingdings</vt:lpstr>
      <vt:lpstr>Calibri</vt:lpstr>
      <vt:lpstr>等线</vt:lpstr>
      <vt:lpstr>汉仪中等线KW</vt:lpstr>
      <vt:lpstr>Helvetica Neue</vt:lpstr>
      <vt:lpstr>等线 Light</vt:lpstr>
      <vt:lpstr>微软雅黑</vt:lpstr>
      <vt:lpstr>汉仪旗黑KW</vt:lpstr>
      <vt:lpstr>宋体</vt:lpstr>
      <vt:lpstr>Arial Unicode MS</vt:lpstr>
      <vt:lpstr>汉仪书宋二KW</vt:lpstr>
      <vt:lpstr>Office 主题​​</vt:lpstr>
      <vt:lpstr>代数组合子</vt:lpstr>
      <vt:lpstr>常规的文本解析技术</vt:lpstr>
      <vt:lpstr>正则表达式的优势与不足</vt:lpstr>
      <vt:lpstr>Lex &amp; Yacc 的优势与不足</vt:lpstr>
      <vt:lpstr>组合子</vt:lpstr>
      <vt:lpstr>Jaskell Parsec </vt:lpstr>
      <vt:lpstr>算式解析和计算</vt:lpstr>
      <vt:lpstr>3.14+7*8-(2+3)=53.14</vt:lpstr>
      <vt:lpstr> 我们最终将实现的</vt:lpstr>
      <vt:lpstr>分析问题</vt:lpstr>
      <vt:lpstr>实数解析</vt:lpstr>
      <vt:lpstr>科学计数法</vt:lpstr>
      <vt:lpstr>数值表达式</vt:lpstr>
      <vt:lpstr>表达式</vt:lpstr>
      <vt:lpstr>括号表达式</vt:lpstr>
      <vt:lpstr>加减乘除</vt:lpstr>
      <vt:lpstr>参数表达式</vt:lpstr>
      <vt:lpstr>表达式对象</vt:lpstr>
      <vt:lpstr>二元算式</vt:lpstr>
      <vt:lpstr>我们的成果</vt:lpstr>
      <vt:lpstr>Parsec 库的基本用法</vt:lpstr>
      <vt:lpstr>Parsec 定义</vt:lpstr>
      <vt:lpstr>State 定义</vt:lpstr>
      <vt:lpstr>Common State</vt:lpstr>
      <vt:lpstr>Txt State</vt:lpstr>
      <vt:lpstr>内置原子算子</vt:lpstr>
      <vt:lpstr>one</vt:lpstr>
      <vt:lpstr>eof</vt:lpstr>
      <vt:lpstr>Equal</vt:lpstr>
      <vt:lpstr>Not Equal</vt:lpstr>
      <vt:lpstr>One Of</vt:lpstr>
      <vt:lpstr>None Of</vt:lpstr>
      <vt:lpstr>内置组合子</vt:lpstr>
      <vt:lpstr>Try</vt:lpstr>
      <vt:lpstr>Many</vt:lpstr>
      <vt:lpstr>Many1</vt:lpstr>
      <vt:lpstr>Skip</vt:lpstr>
      <vt:lpstr>Skip1</vt:lpstr>
      <vt:lpstr>内置文本算子</vt:lpstr>
      <vt:lpstr>Ch</vt:lpstr>
      <vt:lpstr>ChIn/ChNone</vt:lpstr>
      <vt:lpstr>Text</vt:lpstr>
      <vt:lpstr>空格</vt:lpstr>
      <vt:lpstr>空白</vt:lpstr>
      <vt:lpstr>Atom 算子</vt:lpstr>
      <vt:lpstr>Combinator 组合子</vt:lpstr>
      <vt:lpstr>文本算子</vt:lpstr>
      <vt:lpstr>自定义组合子</vt:lpstr>
      <vt:lpstr>总的来说</vt:lpstr>
      <vt:lpstr>组合子的适用范围</vt:lpstr>
      <vt:lpstr>组合子的不足</vt:lpstr>
      <vt:lpstr>溯源</vt:lpstr>
      <vt:lpstr>Jaskell Java8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代数组合子</dc:title>
  <dc:creator>刘 鑫</dc:creator>
  <cp:lastModifiedBy>tina</cp:lastModifiedBy>
  <cp:revision>2</cp:revision>
  <dcterms:created xsi:type="dcterms:W3CDTF">2020-08-25T08:26:39Z</dcterms:created>
  <dcterms:modified xsi:type="dcterms:W3CDTF">2020-08-25T08:26:39Z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2052-1.0.1.1354</vt:lpwstr>
  </property>
</Properties>
</file>